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86D3FE6-ABC5-4EC5-BE1F-921A925A72FF}">
  <a:tblStyle styleId="{386D3FE6-ABC5-4EC5-BE1F-921A925A72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09f858d9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09f858d9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09f858d9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09f858d9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0917e4a6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0917e4a6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09f858d9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09f858d9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0917e4a6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0917e4a6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50917e4a6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50917e4a6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50917e4a6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50917e4a6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0917e4a6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0917e4a6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41a1d6f79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41a1d6f79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0898861fa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0898861fa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50898861fa_5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50898861fa_5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0898861fa_5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0898861fa_5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0917e4a6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0917e4a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509f858d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509f858d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509f858d9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509f858d9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1041b82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1041b82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8.png"/><Relationship Id="rId8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change in IH</a:t>
            </a:r>
            <a:endParaRPr/>
          </a:p>
        </p:txBody>
      </p:sp>
      <p:sp>
        <p:nvSpPr>
          <p:cNvPr id="107" name="Google Shape;107;p26"/>
          <p:cNvSpPr txBox="1"/>
          <p:nvPr>
            <p:ph idx="1" type="body"/>
          </p:nvPr>
        </p:nvSpPr>
        <p:spPr>
          <a:xfrm>
            <a:off x="311700" y="1152475"/>
            <a:ext cx="422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 in IH (Δ</a:t>
            </a:r>
            <a:r>
              <a:rPr baseline="-25000" lang="en"/>
              <a:t>IH</a:t>
            </a:r>
            <a:r>
              <a:rPr lang="en"/>
              <a:t>) is calculated from pre and post intervention IH scores.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tailed t-test is performed on the </a:t>
            </a:r>
            <a:r>
              <a:rPr lang="en"/>
              <a:t>Δ</a:t>
            </a:r>
            <a:r>
              <a:rPr baseline="-25000" lang="en"/>
              <a:t>IH</a:t>
            </a:r>
            <a:r>
              <a:rPr lang="en"/>
              <a:t> to check for significance.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P-value suggests significance and μ</a:t>
            </a:r>
            <a:r>
              <a:rPr baseline="-25000" lang="en"/>
              <a:t>ΔIH</a:t>
            </a:r>
            <a:r>
              <a:rPr lang="en"/>
              <a:t> is non-zero.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Positive μ</a:t>
            </a:r>
            <a:r>
              <a:rPr baseline="-25000" lang="en"/>
              <a:t>ΔIH</a:t>
            </a:r>
            <a:r>
              <a:rPr lang="en"/>
              <a:t> suggests improvement in IH scores after intervention.</a:t>
            </a:r>
            <a:endParaRPr/>
          </a:p>
        </p:txBody>
      </p:sp>
      <p:graphicFrame>
        <p:nvGraphicFramePr>
          <p:cNvPr id="108" name="Google Shape;108;p26"/>
          <p:cNvGraphicFramePr/>
          <p:nvPr/>
        </p:nvGraphicFramePr>
        <p:xfrm>
          <a:off x="5347450" y="1387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{386D3FE6-ABC5-4EC5-BE1F-921A925A72FF}</a:tableStyleId>
              </a:tblPr>
              <a:tblGrid>
                <a:gridCol w="1455375"/>
                <a:gridCol w="1855600"/>
              </a:tblGrid>
              <a:tr h="351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Statistic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Value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51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Mean Δ</a:t>
                      </a:r>
                      <a:r>
                        <a:rPr baseline="-25000" lang="en"/>
                        <a:t>IH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0.191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1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T-statistic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4.557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1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p-value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&lt; .0001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Stance Change</a:t>
            </a:r>
            <a:endParaRPr/>
          </a:p>
        </p:txBody>
      </p:sp>
      <p:sp>
        <p:nvSpPr>
          <p:cNvPr id="114" name="Google Shape;114;p27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Stance ratings for “no” stance are given negative valence.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Position scale becomes -10 to 10.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Dotted lines divide graph into 4 quadrants.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Left and right halves represent initial “no” and “yes” stances respectively.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Top and bottom halves represent final “yes” and “no” stances respectively.</a:t>
            </a:r>
            <a:endParaRPr/>
          </a:p>
        </p:txBody>
      </p:sp>
      <p:pic>
        <p:nvPicPr>
          <p:cNvPr id="115" name="Google Shape;115;p27" title="topic_1_stance_chang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000" y="1152475"/>
            <a:ext cx="3287299" cy="24740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6" name="Google Shape;116;p27"/>
          <p:cNvSpPr txBox="1"/>
          <p:nvPr/>
        </p:nvSpPr>
        <p:spPr>
          <a:xfrm>
            <a:off x="5545000" y="3764975"/>
            <a:ext cx="3287400" cy="8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Stance change for the question “Should nuclear power be considered a key part of green energy solutions?”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impact of social desirability</a:t>
            </a:r>
            <a:endParaRPr/>
          </a:p>
        </p:txBody>
      </p:sp>
      <p:grpSp>
        <p:nvGrpSpPr>
          <p:cNvPr id="122" name="Google Shape;122;p28"/>
          <p:cNvGrpSpPr/>
          <p:nvPr/>
        </p:nvGrpSpPr>
        <p:grpSpPr>
          <a:xfrm>
            <a:off x="1055410" y="1293263"/>
            <a:ext cx="7033170" cy="1471292"/>
            <a:chOff x="847988" y="1241325"/>
            <a:chExt cx="7448025" cy="1641700"/>
          </a:xfrm>
        </p:grpSpPr>
        <p:pic>
          <p:nvPicPr>
            <p:cNvPr id="123" name="Google Shape;123;p28" title="social_desirability_topic_33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7988" y="1241325"/>
              <a:ext cx="2306681" cy="1641695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24" name="Google Shape;124;p28" title="social_desirability_topic_48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989332" y="1241325"/>
              <a:ext cx="2306681" cy="16417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25" name="Google Shape;125;p28" title="social_desirability_topic_73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18660" y="1241325"/>
              <a:ext cx="2306681" cy="16417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pic>
        <p:nvPicPr>
          <p:cNvPr id="126" name="Google Shape;126;p28" title="post_social_desirability_3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5400" y="3040100"/>
            <a:ext cx="2183825" cy="14712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7" name="Google Shape;127;p28" title="post_social_desirability_48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80087" y="3040100"/>
            <a:ext cx="2183825" cy="14712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8" name="Google Shape;128;p28" title="post_social_desirability_73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04750" y="3040100"/>
            <a:ext cx="2183825" cy="14712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Stance Changes</a:t>
            </a:r>
            <a:endParaRPr/>
          </a:p>
        </p:txBody>
      </p:sp>
      <p:pic>
        <p:nvPicPr>
          <p:cNvPr id="134" name="Google Shape;134;p29" title="topic_2_stance_chang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270" y="1017725"/>
            <a:ext cx="3423604" cy="2576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5" name="Google Shape;135;p29" title="topic_3_stance_change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3725" y="1017713"/>
            <a:ext cx="3423632" cy="257667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6" name="Google Shape;136;p29"/>
          <p:cNvSpPr txBox="1"/>
          <p:nvPr/>
        </p:nvSpPr>
        <p:spPr>
          <a:xfrm>
            <a:off x="926425" y="3727925"/>
            <a:ext cx="342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Stance changes for the question “</a:t>
            </a:r>
            <a:r>
              <a:rPr b="1" lang="en" sz="1200">
                <a:solidFill>
                  <a:schemeClr val="dk2"/>
                </a:solidFill>
              </a:rPr>
              <a:t>Should universal basic income (UBI) be adopted?”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137" name="Google Shape;137;p29"/>
          <p:cNvSpPr txBox="1"/>
          <p:nvPr/>
        </p:nvSpPr>
        <p:spPr>
          <a:xfrm>
            <a:off x="4947550" y="3727925"/>
            <a:ext cx="34236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Stance changes for the question </a:t>
            </a:r>
            <a:r>
              <a:rPr b="1" lang="en" sz="1200">
                <a:solidFill>
                  <a:schemeClr val="dk2"/>
                </a:solidFill>
              </a:rPr>
              <a:t>“</a:t>
            </a:r>
            <a:r>
              <a:rPr b="1" lang="en" sz="1200">
                <a:solidFill>
                  <a:schemeClr val="dk2"/>
                </a:solidFill>
              </a:rPr>
              <a:t>Should teachers be allowed to carry firearms in schools?</a:t>
            </a:r>
            <a:r>
              <a:rPr b="1" lang="en" sz="1200">
                <a:solidFill>
                  <a:schemeClr val="dk2"/>
                </a:solidFill>
              </a:rPr>
              <a:t>”</a:t>
            </a:r>
            <a:endParaRPr b="1"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